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84" r:id="rId3"/>
    <p:sldId id="257" r:id="rId4"/>
    <p:sldId id="285" r:id="rId5"/>
    <p:sldId id="286" r:id="rId6"/>
    <p:sldId id="287" r:id="rId7"/>
    <p:sldId id="258" r:id="rId8"/>
    <p:sldId id="288" r:id="rId9"/>
    <p:sldId id="259" r:id="rId10"/>
    <p:sldId id="261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2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9"/>
    <p:restoredTop sz="93898"/>
  </p:normalViewPr>
  <p:slideViewPr>
    <p:cSldViewPr snapToGrid="0">
      <p:cViewPr varScale="1">
        <p:scale>
          <a:sx n="189" d="100"/>
          <a:sy n="189" d="100"/>
        </p:scale>
        <p:origin x="117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kulma.github.io/2018-03-18-Prime-Hints-for-Running-a-data-project-in-R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maraaverick.rbind.io/2017/09/r-workflow-fun/" TargetMode="External"/><Relationship Id="rId4" Type="http://schemas.openxmlformats.org/officeDocument/2006/relationships/hyperlink" Target="https://csgillespie.github.io/efficientR/workflow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2fc6bf72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2fc6bf72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304e30a0b_1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304e30a0b_1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c6bf72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c6bf72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3d720dd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3d720dd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304e30a0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304e30a0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304e30a0b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304e30a0b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304e30a0b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304e30a0b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304e30a0b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304e30a0b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304e30a0b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304e30a0b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304e30a0b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304e30a0b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304e30a0b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304e30a0b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CDC63F8-2B13-3CC7-2D6F-67DCF2176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2fc6bf72f_0_76:notes">
            <a:extLst>
              <a:ext uri="{FF2B5EF4-FFF2-40B4-BE49-F238E27FC236}">
                <a16:creationId xmlns:a16="http://schemas.microsoft.com/office/drawing/2014/main" id="{31766C4E-B618-2D89-2A67-C9A01ACE67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2fc6bf72f_0_76:notes">
            <a:extLst>
              <a:ext uri="{FF2B5EF4-FFF2-40B4-BE49-F238E27FC236}">
                <a16:creationId xmlns:a16="http://schemas.microsoft.com/office/drawing/2014/main" id="{0D2C5578-B6C6-BD49-3672-7A568E2EFA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346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04e30a0b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304e30a0b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304e30a0b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304e30a0b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304e30a0b_1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304e30a0b_1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304e30a0b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304e30a0b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304e30a0b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304e30a0b_1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304e30a0b_1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304e30a0b_1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304e30a0b_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304e30a0b_1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304e30a0b_1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304e30a0b_1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304e30a0b_1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304e30a0b_1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63d720dd1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63d720dd1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2fc6bf72f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2fc6bf72f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0279E162-E6DE-6F96-0442-F2F5CCDF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2fc6bf72f_0_143:notes">
            <a:extLst>
              <a:ext uri="{FF2B5EF4-FFF2-40B4-BE49-F238E27FC236}">
                <a16:creationId xmlns:a16="http://schemas.microsoft.com/office/drawing/2014/main" id="{C18FD918-F040-33A5-921A-A29211F168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2fc6bf72f_0_143:notes">
            <a:extLst>
              <a:ext uri="{FF2B5EF4-FFF2-40B4-BE49-F238E27FC236}">
                <a16:creationId xmlns:a16="http://schemas.microsoft.com/office/drawing/2014/main" id="{1306C3D8-B122-CA26-BDF9-E1F07C51E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544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358D485E-B54A-DA52-4507-7A8FBB68E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2fc6bf72f_0_143:notes">
            <a:extLst>
              <a:ext uri="{FF2B5EF4-FFF2-40B4-BE49-F238E27FC236}">
                <a16:creationId xmlns:a16="http://schemas.microsoft.com/office/drawing/2014/main" id="{7F532004-1B48-F6DD-07C7-4E6F190CA5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2fc6bf72f_0_143:notes">
            <a:extLst>
              <a:ext uri="{FF2B5EF4-FFF2-40B4-BE49-F238E27FC236}">
                <a16:creationId xmlns:a16="http://schemas.microsoft.com/office/drawing/2014/main" id="{2FC42712-D663-43A3-FB5E-70E56AED5D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072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8E363EC9-21BD-746F-56C0-FEB12478C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2fc6bf72f_0_143:notes">
            <a:extLst>
              <a:ext uri="{FF2B5EF4-FFF2-40B4-BE49-F238E27FC236}">
                <a16:creationId xmlns:a16="http://schemas.microsoft.com/office/drawing/2014/main" id="{8EC3A293-A15B-4627-0F39-4C20BE85B8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2fc6bf72f_0_143:notes">
            <a:extLst>
              <a:ext uri="{FF2B5EF4-FFF2-40B4-BE49-F238E27FC236}">
                <a16:creationId xmlns:a16="http://schemas.microsoft.com/office/drawing/2014/main" id="{F72AE9F4-6CC6-7AB4-C8E2-48A5D2B2C6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37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2fc6bf72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2fc6bf72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>
          <a:extLst>
            <a:ext uri="{FF2B5EF4-FFF2-40B4-BE49-F238E27FC236}">
              <a16:creationId xmlns:a16="http://schemas.microsoft.com/office/drawing/2014/main" id="{FE465719-79E8-AB89-8082-34BAE4756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2fc6bf72f_0_136:notes">
            <a:extLst>
              <a:ext uri="{FF2B5EF4-FFF2-40B4-BE49-F238E27FC236}">
                <a16:creationId xmlns:a16="http://schemas.microsoft.com/office/drawing/2014/main" id="{3F6F97B1-1B59-EBF1-EA2D-ACC1E30B14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2fc6bf72f_0_136:notes">
            <a:extLst>
              <a:ext uri="{FF2B5EF4-FFF2-40B4-BE49-F238E27FC236}">
                <a16:creationId xmlns:a16="http://schemas.microsoft.com/office/drawing/2014/main" id="{AA974073-BDFB-F29E-9E2C-E341041E57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583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2fc6bf72f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2fc6bf72f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Links: </a:t>
            </a:r>
            <a:r>
              <a:rPr lang="en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https://kkulma.github.io/2018-03-18-Prime-Hints-for-Running-a-data-project-in-R/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Workflow: </a:t>
            </a:r>
            <a:r>
              <a:rPr lang="en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https://csgillespie.github.io/efficientR/workflow.html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Workflow collection: </a:t>
            </a:r>
            <a:r>
              <a:rPr lang="en" sz="14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https://maraaverick.rbind.io/2017/09/r-workflow-fun/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aw.githubusercontent.com/rfordatascience/tidytuesday/master/data/2018/2018-11-13/malaria_deaths_age.csv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0" y="1982740"/>
            <a:ext cx="9144000" cy="1161000"/>
          </a:xfrm>
          <a:prstGeom prst="rect">
            <a:avLst/>
          </a:prstGeom>
          <a:solidFill>
            <a:srgbClr val="000000">
              <a:alpha val="54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Dicas</a:t>
            </a:r>
            <a:r>
              <a:rPr lang="en" sz="24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24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Gestão</a:t>
            </a:r>
            <a:r>
              <a:rPr lang="en" sz="24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sz="24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Organização</a:t>
            </a:r>
            <a:r>
              <a:rPr lang="en" sz="24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dados </a:t>
            </a:r>
            <a:br>
              <a:rPr lang="en" sz="24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</a:br>
            <a:r>
              <a:rPr lang="en" sz="24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para </a:t>
            </a:r>
            <a:r>
              <a:rPr lang="en" sz="24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projetos</a:t>
            </a:r>
            <a:r>
              <a:rPr lang="en" sz="24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4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em</a:t>
            </a:r>
            <a:r>
              <a:rPr lang="en" sz="24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4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linguagem</a:t>
            </a:r>
            <a:r>
              <a:rPr lang="en" sz="24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R </a:t>
            </a:r>
            <a:endParaRPr sz="24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Estrutura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pastas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5930450" y="3385524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8400"/>
            <a:ext cx="1494300" cy="14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231750" y="1194600"/>
            <a:ext cx="10308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solidFill>
                  <a:srgbClr val="F3F3F3"/>
                </a:solidFill>
              </a:rPr>
              <a:t>Projeto</a:t>
            </a:r>
            <a:endParaRPr sz="2000" dirty="0">
              <a:solidFill>
                <a:srgbClr val="F3F3F3"/>
              </a:solidFill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1494300" y="925825"/>
            <a:ext cx="3931800" cy="3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1800" dirty="0" err="1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1800" dirty="0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1800" dirty="0">
              <a:solidFill>
                <a:srgbClr val="33333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1800" dirty="0">
              <a:solidFill>
                <a:srgbClr val="33333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1800" dirty="0">
              <a:solidFill>
                <a:srgbClr val="33333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  <a:endParaRPr sz="1800" dirty="0">
              <a:solidFill>
                <a:srgbClr val="33333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>
                    <a:lumMod val="50000"/>
                  </a:schemeClr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temp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1800" dirty="0">
              <a:solidFill>
                <a:srgbClr val="33333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1800" dirty="0">
              <a:solidFill>
                <a:srgbClr val="33333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1800" dirty="0">
              <a:solidFill>
                <a:srgbClr val="33333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1800" dirty="0">
              <a:solidFill>
                <a:srgbClr val="33333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1800" dirty="0">
              <a:solidFill>
                <a:srgbClr val="33333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>
              <a:buSzPts val="1100"/>
            </a:pPr>
            <a:r>
              <a:rPr lang="en" sz="1800" dirty="0">
                <a:solidFill>
                  <a:schemeClr val="bg1">
                    <a:lumMod val="50000"/>
                  </a:schemeClr>
                </a:solidFill>
                <a:highlight>
                  <a:srgbClr val="FAFAFA"/>
                </a:highlight>
                <a:latin typeface="Aptos Mono" panose="020B0009020202020204" pitchFamily="49" charset="0"/>
                <a:cs typeface="Consolas"/>
                <a:sym typeface="Consolas"/>
              </a:rPr>
              <a:t>|--- doc</a:t>
            </a:r>
            <a:endParaRPr sz="1800" dirty="0">
              <a:solidFill>
                <a:schemeClr val="bg1">
                  <a:lumMod val="50000"/>
                </a:schemeClr>
              </a:solidFill>
              <a:highlight>
                <a:srgbClr val="FAFAFA"/>
              </a:highlight>
              <a:latin typeface="Aptos Mono" panose="020B0009020202020204" pitchFamily="49" charset="0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1800" dirty="0">
              <a:solidFill>
                <a:srgbClr val="33333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rgbClr val="33333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1800" dirty="0">
              <a:solidFill>
                <a:srgbClr val="33333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cxnSp>
        <p:nvCxnSpPr>
          <p:cNvPr id="126" name="Google Shape;126;p18"/>
          <p:cNvCxnSpPr>
            <a:cxnSpLocks/>
            <a:endCxn id="127" idx="1"/>
          </p:cNvCxnSpPr>
          <p:nvPr/>
        </p:nvCxnSpPr>
        <p:spPr>
          <a:xfrm flipV="1">
            <a:off x="3196910" y="860086"/>
            <a:ext cx="2468290" cy="17244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7" name="Google Shape;127;p18"/>
          <p:cNvSpPr txBox="1"/>
          <p:nvPr/>
        </p:nvSpPr>
        <p:spPr>
          <a:xfrm>
            <a:off x="5665200" y="724186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Nome do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|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Diretório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raíz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5665200" y="1034370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Pasta com scripts do R 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9" name="Google Shape;129;p18"/>
          <p:cNvCxnSpPr>
            <a:cxnSpLocks/>
            <a:endCxn id="128" idx="1"/>
          </p:cNvCxnSpPr>
          <p:nvPr/>
        </p:nvCxnSpPr>
        <p:spPr>
          <a:xfrm flipV="1">
            <a:off x="2582656" y="1170270"/>
            <a:ext cx="3082544" cy="1359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" name="Google Shape;130;p18"/>
          <p:cNvSpPr txBox="1"/>
          <p:nvPr/>
        </p:nvSpPr>
        <p:spPr>
          <a:xfrm>
            <a:off x="5665200" y="1361214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Pasta com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dados do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1" name="Google Shape;131;p18"/>
          <p:cNvCxnSpPr>
            <a:cxnSpLocks/>
            <a:endCxn id="130" idx="1"/>
          </p:cNvCxnSpPr>
          <p:nvPr/>
        </p:nvCxnSpPr>
        <p:spPr>
          <a:xfrm flipV="1">
            <a:off x="2875823" y="1497114"/>
            <a:ext cx="2789377" cy="80401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32;p18"/>
          <p:cNvSpPr txBox="1"/>
          <p:nvPr/>
        </p:nvSpPr>
        <p:spPr>
          <a:xfrm>
            <a:off x="5665200" y="1705474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Dados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brutos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(read-only)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3" name="Google Shape;133;p18"/>
          <p:cNvCxnSpPr>
            <a:cxnSpLocks/>
            <a:endCxn id="132" idx="1"/>
          </p:cNvCxnSpPr>
          <p:nvPr/>
        </p:nvCxnSpPr>
        <p:spPr>
          <a:xfrm>
            <a:off x="3478801" y="1841374"/>
            <a:ext cx="2186399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18"/>
          <p:cNvSpPr txBox="1"/>
          <p:nvPr/>
        </p:nvSpPr>
        <p:spPr>
          <a:xfrm>
            <a:off x="5665200" y="2238394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Dados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processados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(para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análise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)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5665200" y="2599034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Pasta com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produtos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das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análises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6" name="Google Shape;136;p18"/>
          <p:cNvCxnSpPr>
            <a:cxnSpLocks/>
            <a:endCxn id="135" idx="1"/>
          </p:cNvCxnSpPr>
          <p:nvPr/>
        </p:nvCxnSpPr>
        <p:spPr>
          <a:xfrm>
            <a:off x="3196910" y="2671487"/>
            <a:ext cx="2468290" cy="63447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" name="Google Shape;137;p18"/>
          <p:cNvSpPr txBox="1"/>
          <p:nvPr/>
        </p:nvSpPr>
        <p:spPr>
          <a:xfrm>
            <a:off x="5665200" y="2924774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Figuras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geradas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nas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análises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8" name="Google Shape;138;p18"/>
          <p:cNvCxnSpPr>
            <a:endCxn id="137" idx="1"/>
          </p:cNvCxnSpPr>
          <p:nvPr/>
        </p:nvCxnSpPr>
        <p:spPr>
          <a:xfrm>
            <a:off x="3784200" y="3049574"/>
            <a:ext cx="1881000" cy="111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" name="Google Shape;139;p18"/>
          <p:cNvSpPr txBox="1"/>
          <p:nvPr/>
        </p:nvSpPr>
        <p:spPr>
          <a:xfrm>
            <a:off x="5665200" y="3229574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Tabelas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geradas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nas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análises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0" name="Google Shape;140;p18"/>
          <p:cNvCxnSpPr>
            <a:cxnSpLocks/>
            <a:endCxn id="139" idx="1"/>
          </p:cNvCxnSpPr>
          <p:nvPr/>
        </p:nvCxnSpPr>
        <p:spPr>
          <a:xfrm>
            <a:off x="3784200" y="3236499"/>
            <a:ext cx="1881000" cy="128975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" name="Google Shape;141;p18"/>
          <p:cNvSpPr txBox="1"/>
          <p:nvPr/>
        </p:nvSpPr>
        <p:spPr>
          <a:xfrm>
            <a:off x="5665200" y="3534374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Materiais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suplementares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2" name="Google Shape;142;p18"/>
          <p:cNvCxnSpPr>
            <a:cxnSpLocks/>
            <a:endCxn id="141" idx="1"/>
          </p:cNvCxnSpPr>
          <p:nvPr/>
        </p:nvCxnSpPr>
        <p:spPr>
          <a:xfrm>
            <a:off x="3538937" y="3501374"/>
            <a:ext cx="2126263" cy="1689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" name="Google Shape;143;p18"/>
          <p:cNvSpPr txBox="1"/>
          <p:nvPr/>
        </p:nvSpPr>
        <p:spPr>
          <a:xfrm>
            <a:off x="5665200" y="3839174"/>
            <a:ext cx="3269700" cy="2718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Pasta com </a:t>
            </a:r>
            <a:r>
              <a:rPr lang="en" sz="1600" dirty="0" err="1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os</a:t>
            </a:r>
            <a:r>
              <a:rPr lang="en" sz="16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err="1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r>
              <a:rPr lang="en" sz="16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sz="1600" dirty="0" err="1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texto</a:t>
            </a:r>
            <a:endParaRPr sz="1600" dirty="0">
              <a:solidFill>
                <a:schemeClr val="bg1">
                  <a:lumMod val="50000"/>
                </a:schemeClr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4" name="Google Shape;144;p18"/>
          <p:cNvCxnSpPr>
            <a:cxnSpLocks/>
            <a:endCxn id="143" idx="1"/>
          </p:cNvCxnSpPr>
          <p:nvPr/>
        </p:nvCxnSpPr>
        <p:spPr>
          <a:xfrm>
            <a:off x="2750180" y="3748342"/>
            <a:ext cx="2915020" cy="226732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5" name="Google Shape;145;p18"/>
          <p:cNvSpPr txBox="1"/>
          <p:nvPr/>
        </p:nvSpPr>
        <p:spPr>
          <a:xfrm>
            <a:off x="5665200" y="4143974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Descrição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breve do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6" name="Google Shape;146;p18"/>
          <p:cNvCxnSpPr>
            <a:cxnSpLocks/>
            <a:endCxn id="145" idx="1"/>
          </p:cNvCxnSpPr>
          <p:nvPr/>
        </p:nvCxnSpPr>
        <p:spPr>
          <a:xfrm>
            <a:off x="2875823" y="4245774"/>
            <a:ext cx="2789377" cy="3410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Google Shape;147;p18"/>
          <p:cNvSpPr txBox="1"/>
          <p:nvPr/>
        </p:nvSpPr>
        <p:spPr>
          <a:xfrm>
            <a:off x="5665200" y="4448774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Lista dos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próximos</a:t>
            </a:r>
            <a:r>
              <a:rPr lang="en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passos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48" name="Google Shape;148;p18"/>
          <p:cNvCxnSpPr>
            <a:cxnSpLocks/>
            <a:endCxn id="147" idx="1"/>
          </p:cNvCxnSpPr>
          <p:nvPr/>
        </p:nvCxnSpPr>
        <p:spPr>
          <a:xfrm>
            <a:off x="2582656" y="4506218"/>
            <a:ext cx="3082544" cy="78456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" name="Google Shape;149;p18"/>
          <p:cNvCxnSpPr>
            <a:cxnSpLocks/>
            <a:endCxn id="12" idx="1"/>
          </p:cNvCxnSpPr>
          <p:nvPr/>
        </p:nvCxnSpPr>
        <p:spPr>
          <a:xfrm>
            <a:off x="3538937" y="2107850"/>
            <a:ext cx="2126263" cy="4224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132;p18">
            <a:extLst>
              <a:ext uri="{FF2B5EF4-FFF2-40B4-BE49-F238E27FC236}">
                <a16:creationId xmlns:a16="http://schemas.microsoft.com/office/drawing/2014/main" id="{18358A1D-492D-510A-57EE-3A34470DBB26}"/>
              </a:ext>
            </a:extLst>
          </p:cNvPr>
          <p:cNvSpPr txBox="1"/>
          <p:nvPr/>
        </p:nvSpPr>
        <p:spPr>
          <a:xfrm>
            <a:off x="5665200" y="1976174"/>
            <a:ext cx="32697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Dados </a:t>
            </a:r>
            <a:r>
              <a:rPr lang="en" sz="1600" dirty="0" err="1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intermediários</a:t>
            </a:r>
            <a:endParaRPr sz="1600" dirty="0">
              <a:solidFill>
                <a:schemeClr val="bg1">
                  <a:lumMod val="50000"/>
                </a:schemeClr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" name="Google Shape;149;p18">
            <a:extLst>
              <a:ext uri="{FF2B5EF4-FFF2-40B4-BE49-F238E27FC236}">
                <a16:creationId xmlns:a16="http://schemas.microsoft.com/office/drawing/2014/main" id="{8282F39F-7831-9C03-34D2-5F5388F6FCD0}"/>
              </a:ext>
            </a:extLst>
          </p:cNvPr>
          <p:cNvCxnSpPr>
            <a:cxnSpLocks/>
            <a:endCxn id="134" idx="1"/>
          </p:cNvCxnSpPr>
          <p:nvPr/>
        </p:nvCxnSpPr>
        <p:spPr>
          <a:xfrm>
            <a:off x="4236953" y="2374294"/>
            <a:ext cx="1428247" cy="0"/>
          </a:xfrm>
          <a:prstGeom prst="straightConnector1">
            <a:avLst/>
          </a:prstGeom>
          <a:noFill/>
          <a:ln w="952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|--- R/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2234475" y="497900"/>
            <a:ext cx="2656800" cy="730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clean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2234475" y="4296998"/>
            <a:ext cx="2656800" cy="730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report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5256550" y="630425"/>
            <a:ext cx="48933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25" y="2173400"/>
            <a:ext cx="1494300" cy="14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/>
        </p:nvSpPr>
        <p:spPr>
          <a:xfrm>
            <a:off x="506175" y="2943525"/>
            <a:ext cx="6108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3F3F3"/>
                </a:solidFill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R/</a:t>
            </a:r>
            <a:endParaRPr sz="2500" dirty="0">
              <a:solidFill>
                <a:srgbClr val="F3F3F3"/>
              </a:solidFill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1474275" y="731675"/>
            <a:ext cx="570300" cy="4026600"/>
          </a:xfrm>
          <a:prstGeom prst="leftBrace">
            <a:avLst>
              <a:gd name="adj1" fmla="val 8333"/>
              <a:gd name="adj2" fmla="val 5023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234475" y="1385578"/>
            <a:ext cx="2656800" cy="730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do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5343975" y="495275"/>
            <a:ext cx="36972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Scripts para </a:t>
            </a:r>
            <a:r>
              <a:rPr lang="en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carregar</a:t>
            </a:r>
            <a:r>
              <a:rPr lang="en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os</a:t>
            </a:r>
            <a:r>
              <a:rPr lang="en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r>
              <a:rPr lang="en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,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manipular,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limpar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o banco de dados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brutos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salvar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dados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processados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(data/processed/)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5343975" y="1381787"/>
            <a:ext cx="36972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Scripts que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executam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as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análises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do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(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geram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tabelas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modelos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)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5343975" y="4297000"/>
            <a:ext cx="36972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Relatórios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reprodutíveis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sobre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o banco de dados,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análises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, etc...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37725" y="466300"/>
            <a:ext cx="17442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cs typeface="Consolas"/>
                <a:sym typeface="Consolas"/>
              </a:rPr>
              <a:t>     |--- temp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doc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2234475" y="3317300"/>
            <a:ext cx="2656800" cy="730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func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5343975" y="3317300"/>
            <a:ext cx="36972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Scripts com as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funções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necessárias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para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realizar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as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análises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,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cálculos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gráficos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do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2234475" y="2337841"/>
            <a:ext cx="2656800" cy="730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show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5343975" y="2334050"/>
            <a:ext cx="36972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Scripts que </a:t>
            </a:r>
            <a:r>
              <a:rPr lang="en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geram</a:t>
            </a:r>
            <a:r>
              <a:rPr lang="en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as </a:t>
            </a:r>
            <a:r>
              <a:rPr lang="en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figuras</a:t>
            </a:r>
            <a:r>
              <a:rPr lang="en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do </a:t>
            </a:r>
            <a:r>
              <a:rPr lang="en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|--- R/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2234475" y="497900"/>
            <a:ext cx="2656800" cy="730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clean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2234475" y="4296998"/>
            <a:ext cx="2656800" cy="7305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report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25" y="2173400"/>
            <a:ext cx="1494300" cy="14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506175" y="2943525"/>
            <a:ext cx="6108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3F3F3"/>
                </a:solidFill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R/</a:t>
            </a:r>
            <a:endParaRPr sz="2500" dirty="0">
              <a:solidFill>
                <a:srgbClr val="F3F3F3"/>
              </a:solidFill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1474275" y="731675"/>
            <a:ext cx="570300" cy="4026600"/>
          </a:xfrm>
          <a:prstGeom prst="leftBrace">
            <a:avLst>
              <a:gd name="adj1" fmla="val 8333"/>
              <a:gd name="adj2" fmla="val 5023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2234475" y="1385578"/>
            <a:ext cx="2656800" cy="730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do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5343975" y="495275"/>
            <a:ext cx="36972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01_C_load_biomass_traits.R</a:t>
            </a:r>
            <a:endParaRPr sz="1600" dirty="0">
              <a:solidFill>
                <a:schemeClr val="dk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04_C_merge_biomass_traits_data.R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5343975" y="1381787"/>
            <a:ext cx="36972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02_D_linear_regression_biomass.R</a:t>
            </a:r>
            <a:endParaRPr sz="1600" dirty="0">
              <a:solidFill>
                <a:schemeClr val="dk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5343975" y="4297000"/>
            <a:ext cx="36972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report_data_overview.Rmd</a:t>
            </a:r>
            <a:endParaRPr sz="1600" dirty="0">
              <a:solidFill>
                <a:schemeClr val="dk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report_model_assumptions.Rmd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37725" y="466300"/>
            <a:ext cx="17772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cs typeface="Consolas"/>
                <a:sym typeface="Consolas"/>
              </a:rPr>
              <a:t>     |--- temp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doc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2234475" y="3317300"/>
            <a:ext cx="2656800" cy="730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func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5343975" y="3317300"/>
            <a:ext cx="36972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func_summary.R</a:t>
            </a:r>
            <a:endParaRPr sz="1600" dirty="0">
              <a:solidFill>
                <a:schemeClr val="dk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func_plots.R</a:t>
            </a:r>
            <a:endParaRPr sz="16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2234475" y="2337841"/>
            <a:ext cx="2656800" cy="7305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show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5343975" y="2334050"/>
            <a:ext cx="36972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03_S_biomass_linear_regression.R</a:t>
            </a:r>
            <a:endParaRPr sz="1600" dirty="0">
              <a:solidFill>
                <a:schemeClr val="dk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|--- data/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2192325" y="1024325"/>
            <a:ext cx="2656800" cy="730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raw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2192325" y="3701750"/>
            <a:ext cx="2656800" cy="730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processed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5256550" y="630425"/>
            <a:ext cx="48933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 txBox="1"/>
          <p:nvPr/>
        </p:nvSpPr>
        <p:spPr>
          <a:xfrm>
            <a:off x="5314575" y="1015763"/>
            <a:ext cx="32073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Pasta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apenas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com as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tabelas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dados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brutos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metadados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. 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25" y="2173400"/>
            <a:ext cx="1494300" cy="14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228800" y="2945600"/>
            <a:ext cx="1137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3F3F3"/>
                </a:solidFill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data/</a:t>
            </a:r>
            <a:endParaRPr sz="2500" dirty="0">
              <a:solidFill>
                <a:srgbClr val="F3F3F3"/>
              </a:solidFill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1474275" y="731675"/>
            <a:ext cx="570300" cy="40266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 txBox="1"/>
          <p:nvPr/>
        </p:nvSpPr>
        <p:spPr>
          <a:xfrm>
            <a:off x="5343975" y="2363025"/>
            <a:ext cx="32073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Opcional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: Pasta para dados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temporários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(e.g.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intermediários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)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5314575" y="3667698"/>
            <a:ext cx="32073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Pasta para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receber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dados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limpos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(que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serão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utilizados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análises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figuras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).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2192325" y="2363025"/>
            <a:ext cx="2656800" cy="730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temp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37725" y="466300"/>
            <a:ext cx="17196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cs typeface="Consolas"/>
                <a:sym typeface="Consolas"/>
              </a:rPr>
              <a:t>     |--- temp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doc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|--- data/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2192325" y="1024325"/>
            <a:ext cx="2656800" cy="730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raw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2192325" y="3701750"/>
            <a:ext cx="2656800" cy="730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processed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5256550" y="630425"/>
            <a:ext cx="48933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5314575" y="1015763"/>
            <a:ext cx="32073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raw_biomass_leaf.xls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raw_species_traits.csv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25" y="2173400"/>
            <a:ext cx="1494300" cy="14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 txBox="1"/>
          <p:nvPr/>
        </p:nvSpPr>
        <p:spPr>
          <a:xfrm>
            <a:off x="228800" y="2945600"/>
            <a:ext cx="11370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3F3F3"/>
                </a:solidFill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data/</a:t>
            </a:r>
            <a:endParaRPr sz="2500" dirty="0">
              <a:solidFill>
                <a:srgbClr val="F3F3F3"/>
              </a:solidFill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226" name="Google Shape;226;p23"/>
          <p:cNvSpPr/>
          <p:nvPr/>
        </p:nvSpPr>
        <p:spPr>
          <a:xfrm>
            <a:off x="1474275" y="731675"/>
            <a:ext cx="570300" cy="40266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3"/>
          <p:cNvSpPr txBox="1"/>
          <p:nvPr/>
        </p:nvSpPr>
        <p:spPr>
          <a:xfrm>
            <a:off x="5343975" y="2363025"/>
            <a:ext cx="32073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temp_biomass_average.Rds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temp_simulations_test.Rds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5314575" y="3701750"/>
            <a:ext cx="3207300" cy="6963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processed_biomass.csv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processed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_biomass_pop.csv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23"/>
          <p:cNvSpPr/>
          <p:nvPr/>
        </p:nvSpPr>
        <p:spPr>
          <a:xfrm>
            <a:off x="2192325" y="2363025"/>
            <a:ext cx="2656800" cy="730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temp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37725" y="466300"/>
            <a:ext cx="17964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cs typeface="Consolas"/>
                <a:sym typeface="Consolas"/>
              </a:rPr>
              <a:t>     |--- temp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doc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666666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1000" dirty="0">
              <a:solidFill>
                <a:srgbClr val="666666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5584375" y="624575"/>
            <a:ext cx="25938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CC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Nomeando</a:t>
            </a:r>
            <a:r>
              <a:rPr lang="en" dirty="0">
                <a:solidFill>
                  <a:srgbClr val="CC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CC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endParaRPr dirty="0">
              <a:solidFill>
                <a:srgbClr val="CC0000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/>
          <p:nvPr/>
        </p:nvSpPr>
        <p:spPr>
          <a:xfrm>
            <a:off x="7454450" y="27149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4"/>
          <p:cNvSpPr txBox="1"/>
          <p:nvPr/>
        </p:nvSpPr>
        <p:spPr>
          <a:xfrm>
            <a:off x="1300575" y="290025"/>
            <a:ext cx="7766700" cy="4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Treat data as </a:t>
            </a:r>
            <a:r>
              <a:rPr lang="en" sz="5500" dirty="0">
                <a:solidFill>
                  <a:srgbClr val="E06666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read only</a:t>
            </a:r>
            <a:r>
              <a:rPr lang="en" sz="55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,</a:t>
            </a:r>
            <a:endParaRPr sz="55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the original data is always left in an </a:t>
            </a:r>
            <a:r>
              <a:rPr lang="en" sz="5500" dirty="0">
                <a:solidFill>
                  <a:srgbClr val="E06666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untouched</a:t>
            </a:r>
            <a:r>
              <a:rPr lang="en" sz="55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state!</a:t>
            </a:r>
            <a:endParaRPr sz="55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 rotWithShape="1">
          <a:blip r:embed="rId3">
            <a:alphaModFix/>
          </a:blip>
          <a:srcRect l="15968" r="17132" b="32867"/>
          <a:stretch/>
        </p:blipFill>
        <p:spPr>
          <a:xfrm>
            <a:off x="242500" y="561950"/>
            <a:ext cx="925825" cy="1160450"/>
          </a:xfrm>
          <a:prstGeom prst="rect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9" name="Google Shape;239;p24"/>
          <p:cNvSpPr txBox="1"/>
          <p:nvPr/>
        </p:nvSpPr>
        <p:spPr>
          <a:xfrm>
            <a:off x="6179475" y="4745100"/>
            <a:ext cx="28878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Rich Fitzjohn</a:t>
            </a:r>
            <a:endParaRPr sz="12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/>
        </p:nvSpPr>
        <p:spPr>
          <a:xfrm>
            <a:off x="7454450" y="2791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5"/>
          <p:cNvSpPr txBox="1"/>
          <p:nvPr/>
        </p:nvSpPr>
        <p:spPr>
          <a:xfrm>
            <a:off x="1300575" y="290025"/>
            <a:ext cx="7766700" cy="4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5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Treat generated output as </a:t>
            </a:r>
            <a:r>
              <a:rPr lang="en" sz="5500" dirty="0">
                <a:solidFill>
                  <a:srgbClr val="E06666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disposable</a:t>
            </a:r>
            <a:r>
              <a:rPr lang="en" sz="55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… you know you can always delete them!</a:t>
            </a:r>
            <a:endParaRPr sz="55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5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6" name="Google Shape;246;p25"/>
          <p:cNvPicPr preferRelativeResize="0"/>
          <p:nvPr/>
        </p:nvPicPr>
        <p:blipFill rotWithShape="1">
          <a:blip r:embed="rId3">
            <a:alphaModFix/>
          </a:blip>
          <a:srcRect l="15968" r="17132" b="32867"/>
          <a:stretch/>
        </p:blipFill>
        <p:spPr>
          <a:xfrm>
            <a:off x="242500" y="561950"/>
            <a:ext cx="925825" cy="1160450"/>
          </a:xfrm>
          <a:prstGeom prst="rect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7" name="Google Shape;247;p25"/>
          <p:cNvSpPr txBox="1"/>
          <p:nvPr/>
        </p:nvSpPr>
        <p:spPr>
          <a:xfrm>
            <a:off x="6179475" y="4745100"/>
            <a:ext cx="28878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Rich Fitzjohn</a:t>
            </a:r>
            <a:endParaRPr sz="12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/>
        </p:nvSpPr>
        <p:spPr>
          <a:xfrm>
            <a:off x="7920957" y="29435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6"/>
          <p:cNvSpPr txBox="1"/>
          <p:nvPr/>
        </p:nvSpPr>
        <p:spPr>
          <a:xfrm>
            <a:off x="190125" y="237700"/>
            <a:ext cx="5157300" cy="4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24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24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24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24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24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  <a:endParaRPr sz="24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temp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24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24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24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24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24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doc</a:t>
            </a:r>
            <a:endParaRPr sz="24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24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24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6601982" y="422275"/>
            <a:ext cx="1925100" cy="668700"/>
          </a:xfrm>
          <a:prstGeom prst="rect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Read only!</a:t>
            </a:r>
            <a:endParaRPr sz="25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5" name="Google Shape;255;p26"/>
          <p:cNvCxnSpPr>
            <a:cxnSpLocks/>
            <a:endCxn id="254" idx="1"/>
          </p:cNvCxnSpPr>
          <p:nvPr/>
        </p:nvCxnSpPr>
        <p:spPr>
          <a:xfrm flipV="1">
            <a:off x="2729240" y="756625"/>
            <a:ext cx="3872742" cy="65336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6"/>
          <p:cNvSpPr txBox="1"/>
          <p:nvPr/>
        </p:nvSpPr>
        <p:spPr>
          <a:xfrm>
            <a:off x="6601982" y="2758764"/>
            <a:ext cx="1925100" cy="668700"/>
          </a:xfrm>
          <a:prstGeom prst="rect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Disposable!</a:t>
            </a:r>
            <a:endParaRPr sz="25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7" name="Google Shape;257;p26"/>
          <p:cNvCxnSpPr>
            <a:cxnSpLocks/>
            <a:endCxn id="256" idx="1"/>
          </p:cNvCxnSpPr>
          <p:nvPr/>
        </p:nvCxnSpPr>
        <p:spPr>
          <a:xfrm>
            <a:off x="3818144" y="2142907"/>
            <a:ext cx="2783838" cy="95020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26"/>
          <p:cNvCxnSpPr>
            <a:cxnSpLocks/>
            <a:endCxn id="256" idx="1"/>
          </p:cNvCxnSpPr>
          <p:nvPr/>
        </p:nvCxnSpPr>
        <p:spPr>
          <a:xfrm>
            <a:off x="3511017" y="2861863"/>
            <a:ext cx="3090965" cy="231251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26"/>
          <p:cNvCxnSpPr>
            <a:cxnSpLocks/>
            <a:endCxn id="256" idx="1"/>
          </p:cNvCxnSpPr>
          <p:nvPr/>
        </p:nvCxnSpPr>
        <p:spPr>
          <a:xfrm flipV="1">
            <a:off x="3357453" y="3093114"/>
            <a:ext cx="3244529" cy="14567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26"/>
          <p:cNvCxnSpPr>
            <a:cxnSpLocks/>
            <a:endCxn id="256" idx="1"/>
          </p:cNvCxnSpPr>
          <p:nvPr/>
        </p:nvCxnSpPr>
        <p:spPr>
          <a:xfrm flipV="1">
            <a:off x="2987505" y="3093114"/>
            <a:ext cx="3614477" cy="53656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26"/>
          <p:cNvSpPr txBox="1"/>
          <p:nvPr/>
        </p:nvSpPr>
        <p:spPr>
          <a:xfrm>
            <a:off x="6535832" y="1182750"/>
            <a:ext cx="2057400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Arquivos originais nunca são modificados</a:t>
            </a:r>
            <a:endParaRPr/>
          </a:p>
        </p:txBody>
      </p:sp>
      <p:sp>
        <p:nvSpPr>
          <p:cNvPr id="262" name="Google Shape;262;p26"/>
          <p:cNvSpPr txBox="1"/>
          <p:nvPr/>
        </p:nvSpPr>
        <p:spPr>
          <a:xfrm>
            <a:off x="6535832" y="3544950"/>
            <a:ext cx="2057400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Arquivos gerados por scripts, podem ser deletados sem risco e gerados novamente!</a:t>
            </a:r>
            <a:endParaRPr/>
          </a:p>
        </p:txBody>
      </p:sp>
      <p:cxnSp>
        <p:nvCxnSpPr>
          <p:cNvPr id="3" name="Google Shape;257;p26">
            <a:extLst>
              <a:ext uri="{FF2B5EF4-FFF2-40B4-BE49-F238E27FC236}">
                <a16:creationId xmlns:a16="http://schemas.microsoft.com/office/drawing/2014/main" id="{8D312B4D-9362-234E-D529-C0C0D5792462}"/>
              </a:ext>
            </a:extLst>
          </p:cNvPr>
          <p:cNvCxnSpPr>
            <a:cxnSpLocks/>
            <a:endCxn id="256" idx="1"/>
          </p:cNvCxnSpPr>
          <p:nvPr/>
        </p:nvCxnSpPr>
        <p:spPr>
          <a:xfrm>
            <a:off x="2931664" y="1786919"/>
            <a:ext cx="3670318" cy="130619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|--- output/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7"/>
          <p:cNvSpPr/>
          <p:nvPr/>
        </p:nvSpPr>
        <p:spPr>
          <a:xfrm>
            <a:off x="2192325" y="1024325"/>
            <a:ext cx="2656800" cy="730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figures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2192325" y="3701750"/>
            <a:ext cx="2656800" cy="730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supp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5256550" y="630425"/>
            <a:ext cx="48933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"/>
          <p:cNvSpPr txBox="1"/>
          <p:nvPr/>
        </p:nvSpPr>
        <p:spPr>
          <a:xfrm>
            <a:off x="5314575" y="1015763"/>
            <a:ext cx="32073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Pasta com as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figuras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principais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geradas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no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3" name="Google Shape;2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25" y="2173400"/>
            <a:ext cx="1494300" cy="14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7"/>
          <p:cNvSpPr txBox="1"/>
          <p:nvPr/>
        </p:nvSpPr>
        <p:spPr>
          <a:xfrm>
            <a:off x="37725" y="2945600"/>
            <a:ext cx="15714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3F3F3"/>
                </a:solidFill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output/</a:t>
            </a:r>
            <a:endParaRPr sz="2500" dirty="0">
              <a:solidFill>
                <a:srgbClr val="F3F3F3"/>
              </a:solidFill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1474275" y="731675"/>
            <a:ext cx="570300" cy="40266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7"/>
          <p:cNvSpPr txBox="1"/>
          <p:nvPr/>
        </p:nvSpPr>
        <p:spPr>
          <a:xfrm>
            <a:off x="5343975" y="2363025"/>
            <a:ext cx="32073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Pasta com as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tabelas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principais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geradas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no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5314575" y="3667698"/>
            <a:ext cx="32073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Pasta com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figuras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,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listas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tabelas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suplementares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geradas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durante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o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2192325" y="2363025"/>
            <a:ext cx="2656800" cy="730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tables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37725" y="466300"/>
            <a:ext cx="19176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temp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doc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|--- output/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28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8"/>
          <p:cNvSpPr/>
          <p:nvPr/>
        </p:nvSpPr>
        <p:spPr>
          <a:xfrm>
            <a:off x="2192325" y="1024325"/>
            <a:ext cx="2656800" cy="730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figures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2192325" y="3701750"/>
            <a:ext cx="2656800" cy="730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supp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5314575" y="1015763"/>
            <a:ext cx="32073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fig_01_allometry_ols.pdf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fig_02_allometry_rma.pdf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fig_03_anova_flower.pdf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9" name="Google Shape;2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25" y="2173400"/>
            <a:ext cx="1494300" cy="14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8"/>
          <p:cNvSpPr txBox="1"/>
          <p:nvPr/>
        </p:nvSpPr>
        <p:spPr>
          <a:xfrm>
            <a:off x="37725" y="2945600"/>
            <a:ext cx="15714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3F3F3"/>
                </a:solidFill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output/</a:t>
            </a:r>
            <a:endParaRPr sz="2500" dirty="0">
              <a:solidFill>
                <a:srgbClr val="F3F3F3"/>
              </a:solidFill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291" name="Google Shape;291;p28"/>
          <p:cNvSpPr/>
          <p:nvPr/>
        </p:nvSpPr>
        <p:spPr>
          <a:xfrm>
            <a:off x="1474275" y="731675"/>
            <a:ext cx="570300" cy="40266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"/>
          <p:cNvSpPr txBox="1"/>
          <p:nvPr/>
        </p:nvSpPr>
        <p:spPr>
          <a:xfrm>
            <a:off x="5343975" y="2363025"/>
            <a:ext cx="32073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table_01_summary_slopes.csv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table_02_average_clades.csv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table_03_rma_regression.csv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28"/>
          <p:cNvSpPr txBox="1"/>
          <p:nvPr/>
        </p:nvSpPr>
        <p:spPr>
          <a:xfrm>
            <a:off x="5314575" y="3667698"/>
            <a:ext cx="3207300" cy="73050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Sfig_01_biomass_correlation.png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Sfig_02_biomass_distribution.png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Stab_01_sensitivity_tests.csv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28"/>
          <p:cNvSpPr/>
          <p:nvPr/>
        </p:nvSpPr>
        <p:spPr>
          <a:xfrm>
            <a:off x="2192325" y="2363025"/>
            <a:ext cx="2656800" cy="730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tables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37725" y="466300"/>
            <a:ext cx="22434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temp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doc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5584375" y="624575"/>
            <a:ext cx="25938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CC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Nomeando</a:t>
            </a:r>
            <a:r>
              <a:rPr lang="en" dirty="0">
                <a:solidFill>
                  <a:srgbClr val="CC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CC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endParaRPr dirty="0">
              <a:solidFill>
                <a:srgbClr val="CC0000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9A58FA6-8C11-152D-4ED9-40B8D80F7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91BF0EC7-9AA2-E2EA-198C-B79D9EC375D4}"/>
              </a:ext>
            </a:extLst>
          </p:cNvPr>
          <p:cNvSpPr txBox="1"/>
          <p:nvPr/>
        </p:nvSpPr>
        <p:spPr>
          <a:xfrm>
            <a:off x="135550" y="515400"/>
            <a:ext cx="8750700" cy="30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150000"/>
              </a:lnSpc>
              <a:buClr>
                <a:srgbClr val="0C343D"/>
              </a:buClr>
              <a:buSzPts val="1800"/>
            </a:pP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Essa </a:t>
            </a: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apresentação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foi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largamente </a:t>
            </a: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baseada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no </a:t>
            </a: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trabalho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: </a:t>
            </a:r>
          </a:p>
          <a:p>
            <a:pPr marL="114300">
              <a:lnSpc>
                <a:spcPct val="150000"/>
              </a:lnSpc>
              <a:buClr>
                <a:srgbClr val="0C343D"/>
              </a:buClr>
              <a:buSzPts val="1800"/>
            </a:pP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Introdução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ao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Rstudio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Gestão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Organização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Projetos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acadêmicos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reproduzíveis</a:t>
            </a:r>
            <a:endParaRPr lang="en-US"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114300">
              <a:lnSpc>
                <a:spcPct val="150000"/>
              </a:lnSpc>
              <a:buClr>
                <a:srgbClr val="0C343D"/>
              </a:buClr>
              <a:buSzPts val="1800"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Gustavo Paterno &amp; Carlos F</a:t>
            </a:r>
            <a:r>
              <a:rPr lang="en-US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nseca</a:t>
            </a:r>
          </a:p>
          <a:p>
            <a:pPr marL="114300">
              <a:lnSpc>
                <a:spcPct val="150000"/>
              </a:lnSpc>
              <a:buClr>
                <a:srgbClr val="0C343D"/>
              </a:buClr>
              <a:buSzPts val="1800"/>
            </a:pPr>
            <a:r>
              <a:rPr lang="en-US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Programa</a:t>
            </a:r>
            <a:r>
              <a:rPr lang="en-US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Pós-</a:t>
            </a:r>
            <a:r>
              <a:rPr lang="en-US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Graduação</a:t>
            </a:r>
            <a:r>
              <a:rPr lang="en-US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em</a:t>
            </a:r>
            <a:r>
              <a:rPr lang="en-US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Ecologia</a:t>
            </a:r>
            <a:r>
              <a:rPr lang="en-US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16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UFRN</a:t>
            </a: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)</a:t>
            </a:r>
            <a:endParaRPr lang="en-US" sz="1800" dirty="0">
              <a:solidFill>
                <a:srgbClr val="000000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114300">
              <a:lnSpc>
                <a:spcPct val="150000"/>
              </a:lnSpc>
              <a:buClr>
                <a:srgbClr val="0C343D"/>
              </a:buClr>
              <a:buSzPts val="1800"/>
            </a:pPr>
            <a:endParaRPr lang="en-US"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114300">
              <a:lnSpc>
                <a:spcPct val="150000"/>
              </a:lnSpc>
              <a:buClr>
                <a:srgbClr val="0C343D"/>
              </a:buClr>
              <a:buSzPts val="1800"/>
            </a:pPr>
            <a:endParaRPr lang="en-US"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114300">
              <a:lnSpc>
                <a:spcPct val="150000"/>
              </a:lnSpc>
              <a:buClr>
                <a:srgbClr val="0C343D"/>
              </a:buClr>
              <a:buSzPts val="1800"/>
            </a:pP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endParaRPr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>
            <a:extLst>
              <a:ext uri="{FF2B5EF4-FFF2-40B4-BE49-F238E27FC236}">
                <a16:creationId xmlns:a16="http://schemas.microsoft.com/office/drawing/2014/main" id="{4595FDA0-80BE-5307-833A-0A6B73B53450}"/>
              </a:ext>
            </a:extLst>
          </p:cNvPr>
          <p:cNvSpPr txBox="1"/>
          <p:nvPr/>
        </p:nvSpPr>
        <p:spPr>
          <a:xfrm>
            <a:off x="2617875" y="3999750"/>
            <a:ext cx="39948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>
            <a:extLst>
              <a:ext uri="{FF2B5EF4-FFF2-40B4-BE49-F238E27FC236}">
                <a16:creationId xmlns:a16="http://schemas.microsoft.com/office/drawing/2014/main" id="{E7DBBCEB-2379-1671-B9FC-F7962C4FF232}"/>
              </a:ext>
            </a:extLst>
          </p:cNvPr>
          <p:cNvSpPr txBox="1"/>
          <p:nvPr/>
        </p:nvSpPr>
        <p:spPr>
          <a:xfrm>
            <a:off x="3612675" y="4808138"/>
            <a:ext cx="30000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64;p14">
            <a:extLst>
              <a:ext uri="{FF2B5EF4-FFF2-40B4-BE49-F238E27FC236}">
                <a16:creationId xmlns:a16="http://schemas.microsoft.com/office/drawing/2014/main" id="{D72E677D-CF40-7D41-9E6B-85286A6B8DA8}"/>
              </a:ext>
            </a:extLst>
          </p:cNvPr>
          <p:cNvSpPr/>
          <p:nvPr/>
        </p:nvSpPr>
        <p:spPr>
          <a:xfrm>
            <a:off x="0" y="0"/>
            <a:ext cx="9200700" cy="3990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Sobre</a:t>
            </a:r>
            <a:r>
              <a:rPr lang="en" sz="22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essa</a:t>
            </a:r>
            <a:r>
              <a:rPr lang="en" sz="22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apresentação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226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|--- output/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9"/>
          <p:cNvSpPr txBox="1"/>
          <p:nvPr/>
        </p:nvSpPr>
        <p:spPr>
          <a:xfrm>
            <a:off x="5256550" y="630425"/>
            <a:ext cx="48933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9"/>
          <p:cNvSpPr txBox="1"/>
          <p:nvPr/>
        </p:nvSpPr>
        <p:spPr>
          <a:xfrm>
            <a:off x="5314575" y="907420"/>
            <a:ext cx="3207300" cy="995921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Opcional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: Pasta para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incluir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texto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que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utilizam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os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outputs do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(e.g.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texto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do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seu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capítulo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mestrado</a:t>
            </a:r>
            <a:r>
              <a:rPr lang="en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).</a:t>
            </a:r>
            <a:endParaRPr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5" name="Google Shape;3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25" y="2173400"/>
            <a:ext cx="1494300" cy="14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9"/>
          <p:cNvSpPr txBox="1"/>
          <p:nvPr/>
        </p:nvSpPr>
        <p:spPr>
          <a:xfrm>
            <a:off x="37725" y="2945600"/>
            <a:ext cx="1571400" cy="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3F3F3"/>
                </a:solidFill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doc/</a:t>
            </a:r>
            <a:endParaRPr sz="2500" dirty="0">
              <a:solidFill>
                <a:srgbClr val="F3F3F3"/>
              </a:solidFill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307" name="Google Shape;307;p29"/>
          <p:cNvSpPr/>
          <p:nvPr/>
        </p:nvSpPr>
        <p:spPr>
          <a:xfrm>
            <a:off x="1474275" y="731675"/>
            <a:ext cx="570300" cy="40266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9"/>
          <p:cNvSpPr/>
          <p:nvPr/>
        </p:nvSpPr>
        <p:spPr>
          <a:xfrm>
            <a:off x="2192325" y="1015775"/>
            <a:ext cx="2656800" cy="730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doc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37725" y="466300"/>
            <a:ext cx="18162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temp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doc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|---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README.md</a:t>
            </a:r>
            <a:endParaRPr sz="2200" dirty="0">
              <a:solidFill>
                <a:schemeClr val="lt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30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0"/>
          <p:cNvSpPr txBox="1"/>
          <p:nvPr/>
        </p:nvSpPr>
        <p:spPr>
          <a:xfrm>
            <a:off x="5256550" y="630425"/>
            <a:ext cx="48933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0"/>
          <p:cNvSpPr txBox="1"/>
          <p:nvPr/>
        </p:nvSpPr>
        <p:spPr>
          <a:xfrm>
            <a:off x="37725" y="466300"/>
            <a:ext cx="199140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temp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doc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318" name="Google Shape;318;p30"/>
          <p:cNvSpPr txBox="1"/>
          <p:nvPr/>
        </p:nvSpPr>
        <p:spPr>
          <a:xfrm>
            <a:off x="2282510" y="496550"/>
            <a:ext cx="6623090" cy="3063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Título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do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Autores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Breve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descrição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do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Notas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explicações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Como usar? (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e.g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co-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autores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)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Licença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Agradecimentos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|---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TODO.md</a:t>
            </a:r>
            <a:endParaRPr sz="2200" dirty="0">
              <a:solidFill>
                <a:schemeClr val="lt1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31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1"/>
          <p:cNvSpPr txBox="1"/>
          <p:nvPr/>
        </p:nvSpPr>
        <p:spPr>
          <a:xfrm>
            <a:off x="5256550" y="630425"/>
            <a:ext cx="48933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1"/>
          <p:cNvSpPr txBox="1"/>
          <p:nvPr/>
        </p:nvSpPr>
        <p:spPr>
          <a:xfrm>
            <a:off x="37724" y="522140"/>
            <a:ext cx="1972560" cy="19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Meu </a:t>
            </a: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Projeto</a:t>
            </a: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/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R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data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raw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temp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processed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output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figures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tables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    |--- supp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|--- doc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434343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README.md</a:t>
            </a:r>
            <a:endParaRPr sz="1000" dirty="0">
              <a:solidFill>
                <a:srgbClr val="434343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FF0000"/>
                </a:solidFill>
                <a:highlight>
                  <a:srgbClr val="FAFAFA"/>
                </a:highlight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TODO.md</a:t>
            </a:r>
            <a:endParaRPr sz="1000" dirty="0">
              <a:solidFill>
                <a:srgbClr val="FF0000"/>
              </a:solidFill>
              <a:highlight>
                <a:srgbClr val="FAFAFA"/>
              </a:highlight>
              <a:latin typeface="Aptos Mono" panose="020B0009020202020204" pitchFamily="49" charset="0"/>
              <a:ea typeface="Consolas"/>
              <a:cs typeface="Consolas"/>
              <a:sym typeface="Consolas"/>
            </a:endParaRPr>
          </a:p>
        </p:txBody>
      </p:sp>
      <p:sp>
        <p:nvSpPr>
          <p:cNvPr id="327" name="Google Shape;327;p31"/>
          <p:cNvSpPr txBox="1"/>
          <p:nvPr/>
        </p:nvSpPr>
        <p:spPr>
          <a:xfrm>
            <a:off x="2384711" y="496550"/>
            <a:ext cx="6520889" cy="228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Lista de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pendências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AutoNum type="arabicPeriod"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Fechar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tabulação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dados (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tabela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biomassa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)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AutoNum type="arabicPeriod"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Escrever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função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para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calcular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o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índice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X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AutoNum type="arabicPeriod"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Escrever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relatório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exploração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dos dados e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variáveis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utilizadas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AutoNum type="arabicPeriod"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Realizar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regressões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múltiplas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AutoNum type="arabicPeriod"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Seleção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modelos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AutoNum type="arabicPeriod"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Fechar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análises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sensibilidade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AutoNum type="arabicPeriod"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Produzir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figuras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finais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Times New Roman"/>
              <a:buAutoNum type="arabicPeriod"/>
            </a:pP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Testar o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código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Princípios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para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nomear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32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2"/>
          <p:cNvSpPr txBox="1"/>
          <p:nvPr/>
        </p:nvSpPr>
        <p:spPr>
          <a:xfrm>
            <a:off x="259100" y="544800"/>
            <a:ext cx="8529000" cy="502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Legível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por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máquinas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32"/>
          <p:cNvSpPr txBox="1"/>
          <p:nvPr/>
        </p:nvSpPr>
        <p:spPr>
          <a:xfrm>
            <a:off x="271875" y="1175650"/>
            <a:ext cx="8486700" cy="17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</a:pPr>
            <a:r>
              <a:rPr lang="en" sz="1800" b="1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Evite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: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imes New Roman"/>
              <a:buChar char="●"/>
            </a:pP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Espaços</a:t>
            </a:r>
            <a:endParaRPr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imes New Roman"/>
              <a:buChar char="●"/>
            </a:pP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Pontuações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acentos</a:t>
            </a:r>
            <a:endParaRPr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imes New Roman"/>
              <a:buChar char="●"/>
            </a:pP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Caracteres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especiais</a:t>
            </a:r>
            <a:endParaRPr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</a:pPr>
            <a:endParaRPr lang="en"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</a:pPr>
            <a:r>
              <a:rPr lang="en" sz="1800" b="1" dirty="0">
                <a:solidFill>
                  <a:schemeClr val="accent5">
                    <a:lumMod val="75000"/>
                  </a:schemeClr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Use </a:t>
            </a:r>
            <a:r>
              <a:rPr lang="en" sz="1800" b="1" dirty="0" err="1">
                <a:solidFill>
                  <a:schemeClr val="accent5">
                    <a:lumMod val="75000"/>
                  </a:schemeClr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delimitadores</a:t>
            </a:r>
            <a:r>
              <a:rPr lang="en" sz="1800" b="1" dirty="0">
                <a:solidFill>
                  <a:schemeClr val="accent5">
                    <a:lumMod val="75000"/>
                  </a:schemeClr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‘_’ &amp; ‘-’</a:t>
            </a:r>
            <a:endParaRPr sz="1800" b="1" dirty="0">
              <a:solidFill>
                <a:schemeClr val="accent5">
                  <a:lumMod val="75000"/>
                </a:schemeClr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6" name="Google Shape;336;p32"/>
          <p:cNvPicPr preferRelativeResize="0"/>
          <p:nvPr/>
        </p:nvPicPr>
        <p:blipFill rotWithShape="1">
          <a:blip r:embed="rId3">
            <a:alphaModFix/>
          </a:blip>
          <a:srcRect t="17287"/>
          <a:stretch/>
        </p:blipFill>
        <p:spPr>
          <a:xfrm>
            <a:off x="406900" y="3300026"/>
            <a:ext cx="6954051" cy="179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 txBox="1"/>
          <p:nvPr/>
        </p:nvSpPr>
        <p:spPr>
          <a:xfrm>
            <a:off x="7454450" y="3622475"/>
            <a:ext cx="15432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metadados</a:t>
            </a:r>
            <a:endParaRPr sz="2000">
              <a:solidFill>
                <a:srgbClr val="FF0000"/>
              </a:solidFill>
            </a:endParaRPr>
          </a:p>
        </p:txBody>
      </p:sp>
      <p:cxnSp>
        <p:nvCxnSpPr>
          <p:cNvPr id="338" name="Google Shape;338;p32"/>
          <p:cNvCxnSpPr/>
          <p:nvPr/>
        </p:nvCxnSpPr>
        <p:spPr>
          <a:xfrm rot="10800000" flipH="1">
            <a:off x="6818800" y="4313025"/>
            <a:ext cx="1432800" cy="543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39" name="Google Shape;3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375" y="1092500"/>
            <a:ext cx="4563025" cy="19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Princípios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para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nomear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33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3"/>
          <p:cNvSpPr txBox="1"/>
          <p:nvPr/>
        </p:nvSpPr>
        <p:spPr>
          <a:xfrm>
            <a:off x="259100" y="544800"/>
            <a:ext cx="8529000" cy="502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2. 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Legível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por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pessoas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7" name="Google Shape;347;p33"/>
          <p:cNvPicPr preferRelativeResize="0"/>
          <p:nvPr/>
        </p:nvPicPr>
        <p:blipFill rotWithShape="1">
          <a:blip r:embed="rId3">
            <a:alphaModFix/>
          </a:blip>
          <a:srcRect t="15832"/>
          <a:stretch/>
        </p:blipFill>
        <p:spPr>
          <a:xfrm>
            <a:off x="3455075" y="1190350"/>
            <a:ext cx="5608300" cy="349022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3"/>
          <p:cNvSpPr txBox="1"/>
          <p:nvPr/>
        </p:nvSpPr>
        <p:spPr>
          <a:xfrm>
            <a:off x="259100" y="1193400"/>
            <a:ext cx="3366900" cy="30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Fácil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reconhecer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o que o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é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ou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faz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pelo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nome</a:t>
            </a:r>
            <a:r>
              <a:rPr lang="en" sz="20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!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349050" y="2571750"/>
            <a:ext cx="2024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FF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Coloque</a:t>
            </a:r>
            <a:r>
              <a:rPr lang="en" dirty="0">
                <a:solidFill>
                  <a:srgbClr val="FF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zeros antes </a:t>
            </a:r>
            <a:endParaRPr dirty="0">
              <a:solidFill>
                <a:srgbClr val="FF0000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de outros </a:t>
            </a:r>
            <a:r>
              <a:rPr lang="en" dirty="0" err="1">
                <a:solidFill>
                  <a:srgbClr val="FF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números</a:t>
            </a:r>
            <a:r>
              <a:rPr lang="en" dirty="0">
                <a:solidFill>
                  <a:srgbClr val="FF0000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!</a:t>
            </a:r>
            <a:endParaRPr dirty="0">
              <a:solidFill>
                <a:srgbClr val="FF0000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 rot="10800000" flipH="1">
            <a:off x="2373450" y="2135100"/>
            <a:ext cx="1175700" cy="736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Princípios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para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nomear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34"/>
          <p:cNvSpPr txBox="1"/>
          <p:nvPr/>
        </p:nvSpPr>
        <p:spPr>
          <a:xfrm>
            <a:off x="7454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4"/>
          <p:cNvSpPr txBox="1"/>
          <p:nvPr/>
        </p:nvSpPr>
        <p:spPr>
          <a:xfrm>
            <a:off x="259100" y="544800"/>
            <a:ext cx="8529000" cy="502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3.  </a:t>
            </a:r>
            <a:r>
              <a:rPr lang="en" sz="2000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Compatível</a:t>
            </a:r>
            <a:r>
              <a:rPr lang="en" sz="20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com </a:t>
            </a:r>
            <a:r>
              <a:rPr lang="en" sz="2000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ordenação</a:t>
            </a:r>
            <a:r>
              <a:rPr lang="en" sz="2000" dirty="0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solidFill>
                  <a:schemeClr val="dk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automática</a:t>
            </a: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8" name="Google Shape;358;p34"/>
          <p:cNvPicPr preferRelativeResize="0"/>
          <p:nvPr/>
        </p:nvPicPr>
        <p:blipFill rotWithShape="1">
          <a:blip r:embed="rId3">
            <a:alphaModFix/>
          </a:blip>
          <a:srcRect b="55464"/>
          <a:stretch/>
        </p:blipFill>
        <p:spPr>
          <a:xfrm>
            <a:off x="56875" y="1428613"/>
            <a:ext cx="5439326" cy="15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4"/>
          <p:cNvPicPr preferRelativeResize="0"/>
          <p:nvPr/>
        </p:nvPicPr>
        <p:blipFill rotWithShape="1">
          <a:blip r:embed="rId3">
            <a:alphaModFix/>
          </a:blip>
          <a:srcRect t="48723" r="39682" b="3179"/>
          <a:stretch/>
        </p:blipFill>
        <p:spPr>
          <a:xfrm>
            <a:off x="5404225" y="1366413"/>
            <a:ext cx="3280949" cy="16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66" y="3307716"/>
            <a:ext cx="2655725" cy="6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4"/>
          <p:cNvSpPr txBox="1"/>
          <p:nvPr/>
        </p:nvSpPr>
        <p:spPr>
          <a:xfrm>
            <a:off x="259100" y="4452825"/>
            <a:ext cx="8751300" cy="551100"/>
          </a:xfrm>
          <a:prstGeom prst="rect">
            <a:avLst/>
          </a:prstGeom>
          <a:solidFill>
            <a:srgbClr val="FF0000">
              <a:alpha val="10060"/>
            </a:srgbClr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É</a:t>
            </a:r>
            <a:r>
              <a:rPr lang="en" sz="18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um </a:t>
            </a:r>
            <a:r>
              <a:rPr lang="en" sz="18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treinamento</a:t>
            </a:r>
            <a:r>
              <a:rPr lang="en" sz="18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constante</a:t>
            </a:r>
            <a:r>
              <a:rPr lang="en" sz="18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que </a:t>
            </a:r>
            <a:r>
              <a:rPr lang="en" sz="18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dará</a:t>
            </a:r>
            <a:r>
              <a:rPr lang="en" sz="18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retorno</a:t>
            </a:r>
            <a:r>
              <a:rPr lang="en" sz="18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com o tempo de </a:t>
            </a:r>
            <a:r>
              <a:rPr lang="en" sz="18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uso</a:t>
            </a:r>
            <a:r>
              <a:rPr lang="en" sz="18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sz="18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consistência</a:t>
            </a:r>
            <a:r>
              <a:rPr lang="en" sz="18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!</a:t>
            </a:r>
            <a:endParaRPr sz="18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Git + Github + RStudio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7" name="Google Shape;3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50" y="1183325"/>
            <a:ext cx="3056400" cy="127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/>
          <p:cNvPicPr preferRelativeResize="0"/>
          <p:nvPr/>
        </p:nvPicPr>
        <p:blipFill rotWithShape="1">
          <a:blip r:embed="rId4">
            <a:alphaModFix/>
          </a:blip>
          <a:srcRect t="14806" b="22926"/>
          <a:stretch/>
        </p:blipFill>
        <p:spPr>
          <a:xfrm>
            <a:off x="5633875" y="792625"/>
            <a:ext cx="2739300" cy="17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088" y="3503475"/>
            <a:ext cx="3633827" cy="127604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5"/>
          <p:cNvSpPr txBox="1"/>
          <p:nvPr/>
        </p:nvSpPr>
        <p:spPr>
          <a:xfrm>
            <a:off x="315950" y="2468875"/>
            <a:ext cx="31668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Controle de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versões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p35"/>
          <p:cNvSpPr txBox="1"/>
          <p:nvPr/>
        </p:nvSpPr>
        <p:spPr>
          <a:xfrm>
            <a:off x="5420125" y="2468875"/>
            <a:ext cx="31668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Repositório</a:t>
            </a: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remoto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35"/>
          <p:cNvSpPr txBox="1"/>
          <p:nvPr/>
        </p:nvSpPr>
        <p:spPr>
          <a:xfrm>
            <a:off x="3147750" y="4651275"/>
            <a:ext cx="31668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Plataforma local</a:t>
            </a:r>
            <a:endParaRPr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Git + Github +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Rstudio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8" name="Google Shape;3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750" y="1109825"/>
            <a:ext cx="6365152" cy="344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517" y="4557900"/>
            <a:ext cx="1249472" cy="43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267" y="4590950"/>
            <a:ext cx="1249472" cy="43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4154" y="4557900"/>
            <a:ext cx="1249472" cy="43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Por que usar Git e GitHub?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p37"/>
          <p:cNvSpPr txBox="1"/>
          <p:nvPr/>
        </p:nvSpPr>
        <p:spPr>
          <a:xfrm>
            <a:off x="196650" y="663525"/>
            <a:ext cx="8750700" cy="3333600"/>
          </a:xfrm>
          <a:prstGeom prst="rect">
            <a:avLst/>
          </a:prstGeom>
          <a:solidFill>
            <a:srgbClr val="FFF2CC">
              <a:alpha val="803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000"/>
              <a:buFont typeface="Times New Roman"/>
              <a:buAutoNum type="arabicPeriod"/>
            </a:pP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Registra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toda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a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história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versões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cada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(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ec.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Google Docs)</a:t>
            </a:r>
            <a:endParaRPr sz="20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000"/>
              <a:buFont typeface="Times New Roman"/>
              <a:buAutoNum type="arabicPeriod"/>
            </a:pP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Permite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o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registro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detalhado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das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versões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modificações</a:t>
            </a:r>
            <a:endParaRPr sz="20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000"/>
              <a:buFont typeface="Times New Roman"/>
              <a:buAutoNum type="arabicPeriod"/>
            </a:pP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Possível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reverter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para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qualquer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ponto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da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história</a:t>
            </a:r>
            <a:endParaRPr sz="20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000"/>
              <a:buFont typeface="Times New Roman"/>
              <a:buAutoNum type="arabicPeriod"/>
            </a:pP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Facilita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a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colaboração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forma remota</a:t>
            </a:r>
            <a:endParaRPr sz="20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000"/>
              <a:buFont typeface="Times New Roman"/>
              <a:buAutoNum type="arabicPeriod"/>
            </a:pP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Garante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backup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seguro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do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com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privacidade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endParaRPr sz="20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000"/>
              <a:buFont typeface="Times New Roman"/>
              <a:buAutoNum type="arabicPeriod"/>
            </a:pP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Muitas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ferramentas </a:t>
            </a: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integradas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endParaRPr sz="20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000"/>
              <a:buFont typeface="Times New Roman"/>
              <a:buAutoNum type="arabicPeriod"/>
            </a:pPr>
            <a:r>
              <a:rPr lang="en" sz="2000" dirty="0" err="1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Gratuito</a:t>
            </a:r>
            <a:r>
              <a:rPr lang="en" sz="2000" dirty="0">
                <a:solidFill>
                  <a:srgbClr val="434343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! </a:t>
            </a:r>
            <a:endParaRPr sz="2000" dirty="0">
              <a:solidFill>
                <a:srgbClr val="434343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Prática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8" name="Google Shape;4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75" y="551400"/>
            <a:ext cx="1361250" cy="136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9"/>
          <p:cNvSpPr txBox="1"/>
          <p:nvPr/>
        </p:nvSpPr>
        <p:spPr>
          <a:xfrm>
            <a:off x="1601800" y="551400"/>
            <a:ext cx="7179000" cy="13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Atividades</a:t>
            </a:r>
            <a:r>
              <a:rPr lang="en" b="1" dirty="0"/>
              <a:t> </a:t>
            </a:r>
            <a:r>
              <a:rPr lang="en" b="1" dirty="0" err="1"/>
              <a:t>Práticas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Vamos </a:t>
            </a:r>
            <a:r>
              <a:rPr lang="en" dirty="0" err="1"/>
              <a:t>conhecer</a:t>
            </a:r>
            <a:r>
              <a:rPr lang="en" dirty="0"/>
              <a:t> o Github da </a:t>
            </a:r>
            <a:r>
              <a:rPr lang="en" dirty="0" err="1"/>
              <a:t>disciplina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 err="1"/>
              <a:t>Projeto</a:t>
            </a:r>
            <a:r>
              <a:rPr lang="en" dirty="0"/>
              <a:t> </a:t>
            </a:r>
            <a:r>
              <a:rPr lang="en" dirty="0" err="1"/>
              <a:t>Malária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 err="1"/>
              <a:t>Criar</a:t>
            </a:r>
            <a:r>
              <a:rPr lang="en" dirty="0"/>
              <a:t> um </a:t>
            </a:r>
            <a:r>
              <a:rPr lang="en" dirty="0" err="1"/>
              <a:t>Projeto</a:t>
            </a:r>
            <a:r>
              <a:rPr lang="en" dirty="0"/>
              <a:t> </a:t>
            </a:r>
            <a:r>
              <a:rPr lang="en" dirty="0" err="1"/>
              <a:t>estruturado</a:t>
            </a:r>
            <a:r>
              <a:rPr lang="en" dirty="0"/>
              <a:t> no </a:t>
            </a:r>
            <a:r>
              <a:rPr lang="en" dirty="0" err="1"/>
              <a:t>Rstudio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 err="1"/>
              <a:t>Baixar</a:t>
            </a:r>
            <a:r>
              <a:rPr lang="en" dirty="0"/>
              <a:t> o banco de dados (</a:t>
            </a:r>
            <a:r>
              <a:rPr lang="en" dirty="0" err="1"/>
              <a:t>Malária</a:t>
            </a:r>
            <a:r>
              <a:rPr lang="en" dirty="0"/>
              <a:t>) -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Link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200700" cy="3990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Sumário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35549" y="515400"/>
            <a:ext cx="8875827" cy="359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Times New Roman"/>
              <a:buAutoNum type="arabicPeriod"/>
            </a:pP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IDEs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mais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comuns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Times New Roman"/>
              <a:buAutoNum type="arabicPeriod"/>
            </a:pP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Introdução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dicas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-US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RStudio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Times New Roman"/>
              <a:buAutoNum type="arabicPeriod"/>
            </a:pP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Princípios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para um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bom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;</a:t>
            </a:r>
            <a:endParaRPr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Times New Roman"/>
              <a:buAutoNum type="arabicPeriod"/>
            </a:pP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Estrutura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pastas de um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acadêmico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organizado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Times New Roman"/>
              <a:buAutoNum type="arabicPeriod"/>
            </a:pP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Nomeando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corretamente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Times New Roman"/>
              <a:buAutoNum type="arabicPeriod"/>
            </a:pP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Conexão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com Github e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controle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versões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Times New Roman"/>
              <a:buAutoNum type="arabicPeriod"/>
            </a:pP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Exercícios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leituras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sugeridas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Font typeface="Times New Roman"/>
              <a:buAutoNum type="arabicPeriod"/>
            </a:pP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Prática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sz="18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Rstudio</a:t>
            </a:r>
            <a:r>
              <a:rPr lang="en" sz="18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.</a:t>
            </a:r>
            <a:endParaRPr sz="18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>
          <a:extLst>
            <a:ext uri="{FF2B5EF4-FFF2-40B4-BE49-F238E27FC236}">
              <a16:creationId xmlns:a16="http://schemas.microsoft.com/office/drawing/2014/main" id="{25A81EB5-D5D3-BE34-F3C5-9D2A5B187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8CA58E30-C083-B63B-075E-8EB504EBF75F}"/>
              </a:ext>
            </a:extLst>
          </p:cNvPr>
          <p:cNvSpPr/>
          <p:nvPr/>
        </p:nvSpPr>
        <p:spPr>
          <a:xfrm>
            <a:off x="0" y="0"/>
            <a:ext cx="9200700" cy="3990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IDEs </a:t>
            </a: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mais</a:t>
            </a:r>
            <a:r>
              <a:rPr lang="en" sz="22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comuns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3736EB-C86C-7BFF-0099-E8CC2768F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859" y="713280"/>
            <a:ext cx="6455685" cy="4096045"/>
          </a:xfrm>
          <a:prstGeom prst="rect">
            <a:avLst/>
          </a:prstGeom>
        </p:spPr>
      </p:pic>
      <p:pic>
        <p:nvPicPr>
          <p:cNvPr id="3" name="Google Shape;74;p15">
            <a:extLst>
              <a:ext uri="{FF2B5EF4-FFF2-40B4-BE49-F238E27FC236}">
                <a16:creationId xmlns:a16="http://schemas.microsoft.com/office/drawing/2014/main" id="{20D9CA79-7472-69EB-1476-4536A3D90B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6156" y="2146844"/>
            <a:ext cx="2420032" cy="8498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013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>
          <a:extLst>
            <a:ext uri="{FF2B5EF4-FFF2-40B4-BE49-F238E27FC236}">
              <a16:creationId xmlns:a16="http://schemas.microsoft.com/office/drawing/2014/main" id="{5F36C3DD-7AC3-6469-42C3-61F536B60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F5930435-60CC-A5D1-1FD3-A9EB41119F01}"/>
              </a:ext>
            </a:extLst>
          </p:cNvPr>
          <p:cNvSpPr/>
          <p:nvPr/>
        </p:nvSpPr>
        <p:spPr>
          <a:xfrm>
            <a:off x="0" y="0"/>
            <a:ext cx="9200700" cy="3990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IDEs </a:t>
            </a: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mais</a:t>
            </a:r>
            <a:r>
              <a:rPr lang="en" sz="22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comuns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CABCBC-150D-D7FD-9C16-6F134AF898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37858" y="713280"/>
            <a:ext cx="6455683" cy="4096045"/>
          </a:xfrm>
          <a:prstGeom prst="rect">
            <a:avLst/>
          </a:prstGeom>
        </p:spPr>
      </p:pic>
      <p:pic>
        <p:nvPicPr>
          <p:cNvPr id="3" name="Google Shape;74;p15">
            <a:extLst>
              <a:ext uri="{FF2B5EF4-FFF2-40B4-BE49-F238E27FC236}">
                <a16:creationId xmlns:a16="http://schemas.microsoft.com/office/drawing/2014/main" id="{CD36D450-F4FD-34F6-5F4F-BF479ECB22EA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315088" y="2146844"/>
            <a:ext cx="851909" cy="8498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FD2A4-6EBE-348B-2E1E-E2E5D779CC2E}"/>
              </a:ext>
            </a:extLst>
          </p:cNvPr>
          <p:cNvSpPr txBox="1"/>
          <p:nvPr/>
        </p:nvSpPr>
        <p:spPr>
          <a:xfrm>
            <a:off x="7240217" y="2996655"/>
            <a:ext cx="1001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VS Code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6330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>
          <a:extLst>
            <a:ext uri="{FF2B5EF4-FFF2-40B4-BE49-F238E27FC236}">
              <a16:creationId xmlns:a16="http://schemas.microsoft.com/office/drawing/2014/main" id="{49232A34-0A77-E0A9-1CC3-0C8D53A83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AD7E710D-4D70-07CC-1A70-D86408F31485}"/>
              </a:ext>
            </a:extLst>
          </p:cNvPr>
          <p:cNvSpPr/>
          <p:nvPr/>
        </p:nvSpPr>
        <p:spPr>
          <a:xfrm>
            <a:off x="0" y="0"/>
            <a:ext cx="9200700" cy="3990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IDEs </a:t>
            </a: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mais</a:t>
            </a:r>
            <a:r>
              <a:rPr lang="en" sz="22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comuns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BB6D45-0AFD-4AC5-C57D-323496DADF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37858" y="713280"/>
            <a:ext cx="6455683" cy="4096044"/>
          </a:xfrm>
          <a:prstGeom prst="rect">
            <a:avLst/>
          </a:prstGeom>
        </p:spPr>
      </p:pic>
      <p:pic>
        <p:nvPicPr>
          <p:cNvPr id="3" name="Google Shape;74;p15">
            <a:extLst>
              <a:ext uri="{FF2B5EF4-FFF2-40B4-BE49-F238E27FC236}">
                <a16:creationId xmlns:a16="http://schemas.microsoft.com/office/drawing/2014/main" id="{5ADAFFFD-1E6D-DFD4-B03B-FD53308AC8C7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7316137" y="2146844"/>
            <a:ext cx="849811" cy="8498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29F74F-BE73-A1D9-724A-FBC243EBB72A}"/>
              </a:ext>
            </a:extLst>
          </p:cNvPr>
          <p:cNvSpPr txBox="1"/>
          <p:nvPr/>
        </p:nvSpPr>
        <p:spPr>
          <a:xfrm>
            <a:off x="7240217" y="2996655"/>
            <a:ext cx="1001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14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Positron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1360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CD9EA4-E1DB-5756-5EFF-C0BCB12F0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859" y="713280"/>
            <a:ext cx="6455685" cy="4096045"/>
          </a:xfrm>
          <a:prstGeom prst="rect">
            <a:avLst/>
          </a:prstGeom>
        </p:spPr>
      </p:pic>
      <p:sp>
        <p:nvSpPr>
          <p:cNvPr id="70" name="Google Shape;70;p15"/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Introdução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ao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RStudio e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gestão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projetos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5930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6230225" y="2468607"/>
            <a:ext cx="2913775" cy="20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Dicas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 err="1"/>
              <a:t>Configurações</a:t>
            </a:r>
            <a:r>
              <a:rPr lang="en" dirty="0"/>
              <a:t> </a:t>
            </a:r>
            <a:r>
              <a:rPr lang="en" dirty="0" err="1"/>
              <a:t>Globais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 err="1"/>
              <a:t>Atalhos</a:t>
            </a:r>
            <a:r>
              <a:rPr lang="en" dirty="0"/>
              <a:t> do </a:t>
            </a:r>
            <a:r>
              <a:rPr lang="en" dirty="0" err="1"/>
              <a:t>Teclado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Fontes com </a:t>
            </a:r>
            <a:r>
              <a:rPr lang="en" dirty="0" err="1"/>
              <a:t>ligaduras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 err="1">
                <a:solidFill>
                  <a:schemeClr val="dk1"/>
                </a:solidFill>
              </a:rPr>
              <a:t>Addins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Script com </a:t>
            </a:r>
            <a:r>
              <a:rPr lang="en" dirty="0" err="1">
                <a:solidFill>
                  <a:schemeClr val="dk1"/>
                </a:solidFill>
              </a:rPr>
              <a:t>seções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 err="1">
                <a:solidFill>
                  <a:schemeClr val="dk1"/>
                </a:solidFill>
              </a:rPr>
              <a:t>Detecção</a:t>
            </a:r>
            <a:r>
              <a:rPr lang="en" dirty="0">
                <a:solidFill>
                  <a:schemeClr val="dk1"/>
                </a:solidFill>
              </a:rPr>
              <a:t> de </a:t>
            </a:r>
            <a:r>
              <a:rPr lang="en" dirty="0" err="1">
                <a:solidFill>
                  <a:schemeClr val="dk1"/>
                </a:solidFill>
              </a:rPr>
              <a:t>erros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 err="1">
                <a:solidFill>
                  <a:schemeClr val="dk1"/>
                </a:solidFill>
              </a:rPr>
              <a:t>Criar</a:t>
            </a:r>
            <a:r>
              <a:rPr lang="en" dirty="0">
                <a:solidFill>
                  <a:schemeClr val="dk1"/>
                </a:solidFill>
              </a:rPr>
              <a:t> um </a:t>
            </a:r>
            <a:r>
              <a:rPr lang="en" dirty="0" err="1">
                <a:solidFill>
                  <a:schemeClr val="dk1"/>
                </a:solidFill>
              </a:rPr>
              <a:t>Projeto</a:t>
            </a:r>
            <a:r>
              <a:rPr lang="en" dirty="0">
                <a:solidFill>
                  <a:schemeClr val="dk1"/>
                </a:solidFill>
              </a:rPr>
              <a:t> no RStudio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096" y="916835"/>
            <a:ext cx="2420032" cy="849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>
          <a:extLst>
            <a:ext uri="{FF2B5EF4-FFF2-40B4-BE49-F238E27FC236}">
              <a16:creationId xmlns:a16="http://schemas.microsoft.com/office/drawing/2014/main" id="{55755637-06D5-27B3-59D7-A7E22B4D0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>
            <a:extLst>
              <a:ext uri="{FF2B5EF4-FFF2-40B4-BE49-F238E27FC236}">
                <a16:creationId xmlns:a16="http://schemas.microsoft.com/office/drawing/2014/main" id="{4C1FE145-BADF-99F7-D867-F6CD73F2866A}"/>
              </a:ext>
            </a:extLst>
          </p:cNvPr>
          <p:cNvSpPr/>
          <p:nvPr/>
        </p:nvSpPr>
        <p:spPr>
          <a:xfrm>
            <a:off x="0" y="0"/>
            <a:ext cx="91440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Introdução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ao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RStudio e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gestão</a:t>
            </a:r>
            <a:r>
              <a:rPr lang="en" sz="2200" dirty="0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sz="2200" dirty="0" err="1">
                <a:solidFill>
                  <a:schemeClr val="lt1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projetos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55BCBA69-9028-8728-21FB-7C09783E1BB5}"/>
              </a:ext>
            </a:extLst>
          </p:cNvPr>
          <p:cNvSpPr txBox="1"/>
          <p:nvPr/>
        </p:nvSpPr>
        <p:spPr>
          <a:xfrm>
            <a:off x="5930450" y="3172100"/>
            <a:ext cx="32400" cy="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B22D466D-BDC2-9E68-39BA-BB790CDED779}"/>
              </a:ext>
            </a:extLst>
          </p:cNvPr>
          <p:cNvSpPr txBox="1"/>
          <p:nvPr/>
        </p:nvSpPr>
        <p:spPr>
          <a:xfrm>
            <a:off x="0" y="536550"/>
            <a:ext cx="6165476" cy="409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 err="1"/>
              <a:t>Dicas</a:t>
            </a: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b="1" dirty="0"/>
              <a:t>- </a:t>
            </a:r>
            <a:r>
              <a:rPr lang="en" b="1" dirty="0" err="1"/>
              <a:t>Configurações</a:t>
            </a:r>
            <a:r>
              <a:rPr lang="en" b="1" dirty="0"/>
              <a:t> </a:t>
            </a:r>
            <a:r>
              <a:rPr lang="en" b="1" dirty="0" err="1"/>
              <a:t>Globais</a:t>
            </a:r>
            <a:r>
              <a:rPr lang="en" b="1" dirty="0"/>
              <a:t>:</a:t>
            </a:r>
          </a:p>
          <a:p>
            <a:pPr marL="425450" lvl="7" indent="-285750">
              <a:buSzPts val="1400"/>
              <a:buFont typeface="Arial" panose="020B0604020202020204" pitchFamily="34" charset="0"/>
              <a:buChar char="•"/>
            </a:pPr>
            <a:r>
              <a:rPr lang="en-US" sz="1200" dirty="0"/>
              <a:t>Show .</a:t>
            </a:r>
            <a:r>
              <a:rPr lang="en-US" sz="1200" dirty="0" err="1"/>
              <a:t>Last.value</a:t>
            </a:r>
            <a:endParaRPr lang="en-US" sz="1200" dirty="0"/>
          </a:p>
          <a:p>
            <a:pPr marL="425450" lvl="7" indent="-285750">
              <a:buSzPts val="1400"/>
              <a:buFont typeface="Arial" panose="020B0604020202020204" pitchFamily="34" charset="0"/>
              <a:buChar char="•"/>
            </a:pPr>
            <a:r>
              <a:rPr lang="en-US" sz="1200" dirty="0"/>
              <a:t>Native pipe</a:t>
            </a:r>
          </a:p>
          <a:p>
            <a:pPr marL="425450" lvl="7" indent="-285750">
              <a:buSzPts val="1400"/>
              <a:buFont typeface="Arial" panose="020B0604020202020204" pitchFamily="34" charset="0"/>
              <a:buChar char="•"/>
            </a:pPr>
            <a:r>
              <a:rPr lang="en-US" sz="1200" dirty="0"/>
              <a:t>Auto-indent</a:t>
            </a:r>
          </a:p>
          <a:p>
            <a:pPr marL="425450" lvl="7" indent="-285750">
              <a:buSzPts val="1400"/>
              <a:buFont typeface="Arial" panose="020B0604020202020204" pitchFamily="34" charset="0"/>
              <a:buChar char="•"/>
            </a:pPr>
            <a:r>
              <a:rPr lang="en-US" sz="1200" dirty="0"/>
              <a:t>Soft-wrap</a:t>
            </a:r>
          </a:p>
          <a:p>
            <a:pPr marL="425450" lvl="7" indent="-285750">
              <a:buSzPts val="1400"/>
              <a:buFont typeface="Arial" panose="020B0604020202020204" pitchFamily="34" charset="0"/>
              <a:buChar char="•"/>
            </a:pPr>
            <a:r>
              <a:rPr lang="en-US" sz="1200" dirty="0"/>
              <a:t>Highlighting</a:t>
            </a:r>
          </a:p>
          <a:p>
            <a:pPr marL="425450" lvl="7" indent="-285750">
              <a:buSzPts val="1400"/>
              <a:buFont typeface="Arial" panose="020B0604020202020204" pitchFamily="34" charset="0"/>
              <a:buChar char="•"/>
            </a:pPr>
            <a:r>
              <a:rPr lang="en-US" sz="1200" dirty="0"/>
              <a:t>Rainbow parentheses</a:t>
            </a:r>
            <a:endParaRPr sz="1200" dirty="0"/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b="1" dirty="0"/>
              <a:t>- </a:t>
            </a:r>
            <a:r>
              <a:rPr lang="en" b="1" dirty="0" err="1"/>
              <a:t>Atalhos</a:t>
            </a:r>
            <a:r>
              <a:rPr lang="en" b="1" dirty="0"/>
              <a:t> do </a:t>
            </a:r>
            <a:r>
              <a:rPr lang="en" b="1" dirty="0" err="1"/>
              <a:t>Teclado</a:t>
            </a:r>
            <a:endParaRPr b="1" dirty="0"/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b="1" dirty="0"/>
              <a:t>- Fontes com </a:t>
            </a:r>
            <a:r>
              <a:rPr lang="en" b="1" dirty="0" err="1"/>
              <a:t>ligaduras</a:t>
            </a:r>
            <a:r>
              <a:rPr lang="en" b="1" dirty="0"/>
              <a:t> (monospaced)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sz="1200" dirty="0"/>
              <a:t>Fira Code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sz="1200" dirty="0"/>
              <a:t>JetBrains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" sz="1200" dirty="0" err="1"/>
              <a:t>Lilex</a:t>
            </a:r>
            <a:endParaRPr sz="1200" dirty="0"/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" b="1" dirty="0"/>
              <a:t>- </a:t>
            </a:r>
            <a:r>
              <a:rPr lang="en" b="1" dirty="0" err="1"/>
              <a:t>Addins</a:t>
            </a:r>
            <a:endParaRPr lang="en" b="1" dirty="0"/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err="1"/>
              <a:t>datapasta</a:t>
            </a:r>
            <a:endParaRPr lang="en" sz="1200" dirty="0"/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200" dirty="0" err="1"/>
              <a:t>colourpicker</a:t>
            </a:r>
            <a:endParaRPr lang="en" sz="1200" dirty="0"/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" b="1" dirty="0">
                <a:solidFill>
                  <a:schemeClr val="dk1"/>
                </a:solidFill>
              </a:rPr>
              <a:t>- Script com </a:t>
            </a:r>
            <a:r>
              <a:rPr lang="en" b="1" dirty="0" err="1">
                <a:solidFill>
                  <a:schemeClr val="dk1"/>
                </a:solidFill>
              </a:rPr>
              <a:t>seções</a:t>
            </a:r>
            <a:endParaRPr lang="en" b="1" dirty="0">
              <a:solidFill>
                <a:schemeClr val="dk1"/>
              </a:solidFill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</a:rPr>
              <a:t>- Background jobs</a:t>
            </a:r>
            <a:endParaRPr b="1" dirty="0">
              <a:solidFill>
                <a:schemeClr val="dk1"/>
              </a:solidFill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" b="1" dirty="0">
                <a:solidFill>
                  <a:schemeClr val="dk1"/>
                </a:solidFill>
              </a:rPr>
              <a:t>- </a:t>
            </a:r>
            <a:r>
              <a:rPr lang="en" b="1" dirty="0" err="1">
                <a:solidFill>
                  <a:schemeClr val="dk1"/>
                </a:solidFill>
              </a:rPr>
              <a:t>Projetos</a:t>
            </a:r>
            <a:r>
              <a:rPr lang="en" b="1" dirty="0">
                <a:solidFill>
                  <a:schemeClr val="dk1"/>
                </a:solidFill>
              </a:rPr>
              <a:t> no RStudio</a:t>
            </a:r>
            <a:endParaRPr b="1" dirty="0">
              <a:solidFill>
                <a:schemeClr val="dk1"/>
              </a:solidFill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44A9FC6B-B17A-E4DE-B82C-BAB170F1A8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96" y="916835"/>
            <a:ext cx="2420032" cy="8498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24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0" y="0"/>
            <a:ext cx="9200700" cy="399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Princípios</a:t>
            </a:r>
            <a:r>
              <a:rPr lang="en" sz="22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para um </a:t>
            </a: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bom</a:t>
            </a:r>
            <a:r>
              <a:rPr lang="en" sz="2200" dirty="0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 dirty="0" err="1">
                <a:solidFill>
                  <a:srgbClr val="FFFFFF"/>
                </a:solidFill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</a:t>
            </a:r>
            <a:endParaRPr sz="2200" dirty="0">
              <a:solidFill>
                <a:srgbClr val="FFFFFF"/>
              </a:solidFill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62820" y="429200"/>
            <a:ext cx="9030479" cy="4059038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Sempre use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Projetos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no R</a:t>
            </a:r>
            <a:r>
              <a:rPr lang="en-US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tudio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17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Descreva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o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propósito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cada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script;</a:t>
            </a:r>
            <a:endParaRPr sz="17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Carregue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todos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os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pacotes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necessários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no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começo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do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seu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script (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considere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usar </a:t>
            </a:r>
            <a:r>
              <a:rPr lang="en" sz="1700" dirty="0" err="1"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pacote</a:t>
            </a:r>
            <a:r>
              <a:rPr lang="en" sz="1700" dirty="0"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::</a:t>
            </a:r>
            <a:r>
              <a:rPr lang="en" sz="1700" dirty="0" err="1"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função</a:t>
            </a:r>
            <a:r>
              <a:rPr lang="en" sz="1700" dirty="0"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ou</a:t>
            </a:r>
            <a:r>
              <a:rPr lang="en" sz="1700" dirty="0"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 a nova </a:t>
            </a:r>
            <a:r>
              <a:rPr lang="en" sz="1700" dirty="0" err="1"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função</a:t>
            </a:r>
            <a:r>
              <a:rPr lang="en" sz="1700" dirty="0"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en" sz="1700" dirty="0">
                <a:latin typeface="Aptos Mono" panose="020B0009020202020204" pitchFamily="49" charset="0"/>
                <a:ea typeface="Consolas"/>
                <a:cs typeface="Consolas"/>
                <a:sym typeface="Consolas"/>
              </a:rPr>
              <a:t>use()</a:t>
            </a:r>
            <a:r>
              <a:rPr lang="en" sz="1700" dirty="0"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 a </a:t>
            </a:r>
            <a:r>
              <a:rPr lang="en" sz="1700" dirty="0" err="1"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partir</a:t>
            </a:r>
            <a:r>
              <a:rPr lang="en" sz="1700" dirty="0">
                <a:latin typeface="Aptos" panose="020B0004020202020204" pitchFamily="34" charset="0"/>
                <a:ea typeface="Consolas"/>
                <a:cs typeface="Consolas"/>
                <a:sym typeface="Consolas"/>
              </a:rPr>
              <a:t> do R 4.5.0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);</a:t>
            </a:r>
            <a:endParaRPr sz="17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Nomeie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as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seções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do script para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navegação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rápida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17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Escreva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código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como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se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alguém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fosse o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utilizar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no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seu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lugar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17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Nomeie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seus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arquivos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de forma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consistente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padronizada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17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você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está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copiando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e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colando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código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considere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escrever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uma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função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;</a:t>
            </a:r>
            <a:endParaRPr sz="17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eriod"/>
            </a:pPr>
            <a:r>
              <a:rPr lang="en" sz="1700" b="1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Nunca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salve o workspace;</a:t>
            </a:r>
            <a:endParaRPr sz="1700" dirty="0">
              <a:latin typeface="Aptos" panose="020B0004020202020204" pitchFamily="34" charset="0"/>
              <a:ea typeface="Times New Roman"/>
              <a:cs typeface="Times New Roman"/>
              <a:sym typeface="Times New Roman"/>
            </a:endParaRPr>
          </a:p>
          <a:p>
            <a:pPr marL="457200" indent="-336550">
              <a:lnSpc>
                <a:spcPct val="150000"/>
              </a:lnSpc>
              <a:buSzPts val="1700"/>
              <a:buFont typeface="Times New Roman"/>
              <a:buAutoNum type="arabicPeriod"/>
            </a:pPr>
            <a:r>
              <a:rPr lang="en" sz="1700" b="1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Sempre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rode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os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scripts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em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uma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nova </a:t>
            </a:r>
            <a:r>
              <a:rPr lang="en" sz="1700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seção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do R – </a:t>
            </a:r>
            <a:r>
              <a:rPr lang="en" sz="1700" b="1" dirty="0" err="1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não</a:t>
            </a:r>
            <a:r>
              <a:rPr lang="en" sz="1700" b="1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use</a:t>
            </a:r>
            <a:r>
              <a:rPr lang="en" sz="1700" dirty="0">
                <a:latin typeface="Aptos" panose="020B0004020202020204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700" dirty="0">
                <a:latin typeface="Aptos Mono" panose="020B0009020202020204" pitchFamily="49" charset="0"/>
                <a:ea typeface="Times New Roman"/>
                <a:cs typeface="Times New Roman"/>
                <a:sym typeface="Times New Roman"/>
              </a:rPr>
              <a:t>rm(list=ls())</a:t>
            </a:r>
            <a:endParaRPr sz="1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1522</Words>
  <Application>Microsoft Macintosh PowerPoint</Application>
  <PresentationFormat>On-screen Show (16:9)</PresentationFormat>
  <Paragraphs>371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Aptos</vt:lpstr>
      <vt:lpstr>Aptos Mono</vt:lpstr>
      <vt:lpstr>Arial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Rubem Dornas</cp:lastModifiedBy>
  <cp:revision>3</cp:revision>
  <dcterms:modified xsi:type="dcterms:W3CDTF">2025-04-14T20:45:09Z</dcterms:modified>
</cp:coreProperties>
</file>